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</p:sldIdLst>
  <p:sldSz cy="5143500" cx="9144000"/>
  <p:notesSz cx="6858000" cy="9144000"/>
  <p:embeddedFontLst>
    <p:embeddedFont>
      <p:font typeface="Raleway"/>
      <p:regular r:id="rId31"/>
      <p:bold r:id="rId32"/>
      <p:italic r:id="rId33"/>
      <p:boldItalic r:id="rId3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5" roundtripDataSignature="AMtx7miNyAm7Glng/rYsknB9sYHbIgS2M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E134647-F704-4D81-9603-4A997BAA6DBF}">
  <a:tblStyle styleId="{3E134647-F704-4D81-9603-4A997BAA6DB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font" Target="fonts/Raleway-regular.fntdata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aleway-italic.fntdata"/><Relationship Id="rId10" Type="http://schemas.openxmlformats.org/officeDocument/2006/relationships/slide" Target="slides/slide4.xml"/><Relationship Id="rId32" Type="http://schemas.openxmlformats.org/officeDocument/2006/relationships/font" Target="fonts/Raleway-bold.fntdata"/><Relationship Id="rId13" Type="http://schemas.openxmlformats.org/officeDocument/2006/relationships/slide" Target="slides/slide7.xml"/><Relationship Id="rId35" Type="http://customschemas.google.com/relationships/presentationmetadata" Target="metadata"/><Relationship Id="rId12" Type="http://schemas.openxmlformats.org/officeDocument/2006/relationships/slide" Target="slides/slide6.xml"/><Relationship Id="rId34" Type="http://schemas.openxmlformats.org/officeDocument/2006/relationships/font" Target="fonts/Raleway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" name="Google Shape;56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3c4a1f521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3c4a1f521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3cea336440_2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0" name="Google Shape;170;g33cea336440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3cea336440_2_2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0" name="Google Shape;180;g33cea336440_2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33cea336440_2_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g33cea336440_2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3c66ef71d3_0_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g33c66ef71d3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3" name="Google Shape;21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5" name="Google Shape;23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3bb4ab07f3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g33bb4ab07f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3cea33644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g33cea33644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3bb4ab07f3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g33bb4ab07f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c66ef71d3_0_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33c66ef71d3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d8a58dfcd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g33d8a58dfc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6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16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1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5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Font typeface="Arial"/>
              <a:buNone/>
              <a:defRPr sz="12000"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25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2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6" name="Google Shape;16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7" name="Google Shape;17;p1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8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1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2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2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" name="Google Shape;39;p2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23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23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2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2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2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i="0" sz="3000" u="none" cap="none" strike="noStrike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Relationship Id="rId4" Type="http://schemas.openxmlformats.org/officeDocument/2006/relationships/image" Target="../media/image14.jpg"/><Relationship Id="rId5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11" Type="http://schemas.openxmlformats.org/officeDocument/2006/relationships/image" Target="../media/image8.png"/><Relationship Id="rId10" Type="http://schemas.openxmlformats.org/officeDocument/2006/relationships/image" Target="../media/image4.png"/><Relationship Id="rId9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5.png"/><Relationship Id="rId7" Type="http://schemas.openxmlformats.org/officeDocument/2006/relationships/image" Target="../media/image7.png"/><Relationship Id="rId8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"/>
          <p:cNvPicPr preferRelativeResize="0"/>
          <p:nvPr/>
        </p:nvPicPr>
        <p:blipFill rotWithShape="1">
          <a:blip r:embed="rId3">
            <a:alphaModFix/>
          </a:blip>
          <a:srcRect b="18870" l="0" r="0" t="0"/>
          <a:stretch/>
        </p:blipFill>
        <p:spPr>
          <a:xfrm>
            <a:off x="3491325" y="269875"/>
            <a:ext cx="2161350" cy="2185774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 txBox="1"/>
          <p:nvPr>
            <p:ph type="ctrTitle"/>
          </p:nvPr>
        </p:nvSpPr>
        <p:spPr>
          <a:xfrm>
            <a:off x="311700" y="3341825"/>
            <a:ext cx="8520600" cy="14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00">
                <a:solidFill>
                  <a:schemeClr val="lt1"/>
                </a:solidFill>
              </a:rPr>
              <a:t>South Croydon Community Association (SCCA)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900">
                <a:solidFill>
                  <a:schemeClr val="lt1"/>
                </a:solidFill>
              </a:rPr>
              <a:t>Annual General Meeting (AGM)</a:t>
            </a:r>
            <a:endParaRPr sz="290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60">
                <a:solidFill>
                  <a:schemeClr val="lt1"/>
                </a:solidFill>
              </a:rPr>
              <a:t>6th March 2025</a:t>
            </a:r>
            <a:endParaRPr sz="2360">
              <a:solidFill>
                <a:schemeClr val="lt1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60">
                <a:solidFill>
                  <a:schemeClr val="lt1"/>
                </a:solidFill>
              </a:rPr>
              <a:t>7:30pm</a:t>
            </a:r>
            <a:endParaRPr sz="236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Presentation of accounts</a:t>
            </a:r>
            <a:endParaRPr/>
          </a:p>
        </p:txBody>
      </p:sp>
      <p:sp>
        <p:nvSpPr>
          <p:cNvPr id="138" name="Google Shape;138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39" name="Google Shape;139;p5"/>
          <p:cNvSpPr txBox="1"/>
          <p:nvPr>
            <p:ph type="title"/>
          </p:nvPr>
        </p:nvSpPr>
        <p:spPr>
          <a:xfrm>
            <a:off x="480150" y="2808425"/>
            <a:ext cx="8183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148"/>
              <a:buNone/>
            </a:pPr>
            <a:r>
              <a:rPr lang="en" sz="2700">
                <a:solidFill>
                  <a:schemeClr val="lt1"/>
                </a:solidFill>
              </a:rPr>
              <a:t>Josi Kiss</a:t>
            </a:r>
            <a:endParaRPr sz="2700">
              <a:solidFill>
                <a:schemeClr val="lt1"/>
              </a:solidFill>
            </a:endParaRPr>
          </a:p>
        </p:txBody>
      </p:sp>
      <p:pic>
        <p:nvPicPr>
          <p:cNvPr id="140" name="Google Shape;140;p5"/>
          <p:cNvPicPr preferRelativeResize="0"/>
          <p:nvPr/>
        </p:nvPicPr>
        <p:blipFill rotWithShape="1">
          <a:blip r:embed="rId3">
            <a:alphaModFix/>
          </a:blip>
          <a:srcRect b="23477" l="0" r="0" t="0"/>
          <a:stretch/>
        </p:blipFill>
        <p:spPr>
          <a:xfrm>
            <a:off x="7791300" y="111050"/>
            <a:ext cx="1123250" cy="8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33c4a1f5212_0_11"/>
          <p:cNvSpPr/>
          <p:nvPr/>
        </p:nvSpPr>
        <p:spPr>
          <a:xfrm>
            <a:off x="349050" y="1066125"/>
            <a:ext cx="8259000" cy="2759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g33c4a1f5212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600" y="1297625"/>
            <a:ext cx="5029024" cy="2166225"/>
          </a:xfrm>
          <a:prstGeom prst="rect">
            <a:avLst/>
          </a:prstGeom>
          <a:solidFill>
            <a:srgbClr val="EFEFEF"/>
          </a:solidFill>
          <a:ln>
            <a:noFill/>
          </a:ln>
        </p:spPr>
      </p:pic>
      <p:sp>
        <p:nvSpPr>
          <p:cNvPr id="147" name="Google Shape;147;g33c4a1f5212_0_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148" name="Google Shape;148;g33c4a1f5212_0_11"/>
          <p:cNvSpPr txBox="1"/>
          <p:nvPr>
            <p:ph idx="4294967295" type="title"/>
          </p:nvPr>
        </p:nvSpPr>
        <p:spPr>
          <a:xfrm>
            <a:off x="311700" y="64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1400"/>
              </a:spcBef>
              <a:spcAft>
                <a:spcPts val="400"/>
              </a:spcAft>
              <a:buNone/>
            </a:pPr>
            <a:r>
              <a:rPr lang="en"/>
              <a:t>Overview</a:t>
            </a:r>
            <a:r>
              <a:rPr lang="en"/>
              <a:t> of accounts up to FY2025</a:t>
            </a:r>
            <a:endParaRPr/>
          </a:p>
        </p:txBody>
      </p:sp>
      <p:pic>
        <p:nvPicPr>
          <p:cNvPr id="149" name="Google Shape;149;g33c4a1f5212_0_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4000" y="1297623"/>
            <a:ext cx="2450150" cy="2166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g33c4a1f5212_0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7350" y="1297625"/>
            <a:ext cx="5029024" cy="2166225"/>
          </a:xfrm>
          <a:prstGeom prst="rect">
            <a:avLst/>
          </a:prstGeom>
          <a:solidFill>
            <a:srgbClr val="EFEFEF"/>
          </a:solidFill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Upcoming events &amp; volunteering opportunities</a:t>
            </a:r>
            <a:endParaRPr/>
          </a:p>
        </p:txBody>
      </p:sp>
      <p:sp>
        <p:nvSpPr>
          <p:cNvPr id="156" name="Google Shape;156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57" name="Google Shape;157;p6"/>
          <p:cNvSpPr txBox="1"/>
          <p:nvPr>
            <p:ph type="title"/>
          </p:nvPr>
        </p:nvSpPr>
        <p:spPr>
          <a:xfrm>
            <a:off x="480150" y="2808425"/>
            <a:ext cx="8183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148"/>
              <a:buNone/>
            </a:pPr>
            <a:r>
              <a:rPr lang="en" sz="2700">
                <a:solidFill>
                  <a:schemeClr val="lt1"/>
                </a:solidFill>
              </a:rPr>
              <a:t>Bex de Paula Hanika</a:t>
            </a:r>
            <a:endParaRPr sz="2700">
              <a:solidFill>
                <a:schemeClr val="lt1"/>
              </a:solidFill>
            </a:endParaRPr>
          </a:p>
        </p:txBody>
      </p:sp>
      <p:pic>
        <p:nvPicPr>
          <p:cNvPr id="158" name="Google Shape;158;p6"/>
          <p:cNvPicPr preferRelativeResize="0"/>
          <p:nvPr/>
        </p:nvPicPr>
        <p:blipFill rotWithShape="1">
          <a:blip r:embed="rId3">
            <a:alphaModFix/>
          </a:blip>
          <a:srcRect b="23477" l="0" r="0" t="0"/>
          <a:stretch/>
        </p:blipFill>
        <p:spPr>
          <a:xfrm>
            <a:off x="7791300" y="111050"/>
            <a:ext cx="1123250" cy="8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Upcoming Events</a:t>
            </a:r>
            <a:endParaRPr/>
          </a:p>
        </p:txBody>
      </p:sp>
      <p:sp>
        <p:nvSpPr>
          <p:cNvPr id="164" name="Google Shape;164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165" name="Google Shape;165;p7"/>
          <p:cNvSpPr txBox="1"/>
          <p:nvPr>
            <p:ph idx="1" type="body"/>
          </p:nvPr>
        </p:nvSpPr>
        <p:spPr>
          <a:xfrm>
            <a:off x="311700" y="1330200"/>
            <a:ext cx="3654900" cy="36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rmAutofit/>
          </a:bodyPr>
          <a:lstStyle/>
          <a:p>
            <a:pPr indent="-3454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40"/>
              <a:buFont typeface="Raleway"/>
              <a:buChar char="●"/>
            </a:pPr>
            <a:r>
              <a:rPr lang="en" sz="184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Spring Social!</a:t>
            </a:r>
            <a:endParaRPr sz="184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544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40"/>
              <a:buFont typeface="Raleway"/>
              <a:buChar char="●"/>
            </a:pPr>
            <a:r>
              <a:rPr lang="en" sz="184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Litter Picks</a:t>
            </a:r>
            <a:endParaRPr sz="184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544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40"/>
              <a:buFont typeface="Raleway"/>
              <a:buChar char="●"/>
            </a:pPr>
            <a:r>
              <a:rPr lang="en" sz="184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Volunteering</a:t>
            </a:r>
            <a:endParaRPr sz="184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544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40"/>
              <a:buFont typeface="Raleway"/>
              <a:buChar char="○"/>
            </a:pPr>
            <a:r>
              <a:rPr lang="en" sz="184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Ideas to support local schools &amp; businesses</a:t>
            </a:r>
            <a:endParaRPr sz="184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5440" lvl="1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40"/>
              <a:buFont typeface="Raleway"/>
              <a:buChar char="○"/>
            </a:pPr>
            <a:r>
              <a:rPr lang="en" sz="184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Items to discuss with the council</a:t>
            </a:r>
            <a:endParaRPr sz="184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66" name="Google Shape;166;p7"/>
          <p:cNvPicPr preferRelativeResize="0"/>
          <p:nvPr/>
        </p:nvPicPr>
        <p:blipFill rotWithShape="1">
          <a:blip r:embed="rId3">
            <a:alphaModFix/>
          </a:blip>
          <a:srcRect b="23477" l="0" r="0" t="0"/>
          <a:stretch/>
        </p:blipFill>
        <p:spPr>
          <a:xfrm>
            <a:off x="7791300" y="111050"/>
            <a:ext cx="1123250" cy="85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06820">
            <a:off x="4914289" y="716801"/>
            <a:ext cx="2852649" cy="403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3cea336440_2_28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Upcoming Events</a:t>
            </a:r>
            <a:endParaRPr/>
          </a:p>
        </p:txBody>
      </p:sp>
      <p:sp>
        <p:nvSpPr>
          <p:cNvPr id="173" name="Google Shape;173;g33cea336440_2_2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pic>
        <p:nvPicPr>
          <p:cNvPr id="174" name="Google Shape;174;g33cea336440_2_28"/>
          <p:cNvPicPr preferRelativeResize="0"/>
          <p:nvPr/>
        </p:nvPicPr>
        <p:blipFill rotWithShape="1">
          <a:blip r:embed="rId3">
            <a:alphaModFix/>
          </a:blip>
          <a:srcRect b="23477" l="0" r="0" t="0"/>
          <a:stretch/>
        </p:blipFill>
        <p:spPr>
          <a:xfrm>
            <a:off x="7791300" y="111050"/>
            <a:ext cx="1123250" cy="85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g33cea336440_2_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62696">
            <a:off x="5787549" y="952025"/>
            <a:ext cx="2529123" cy="3577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g33cea336440_2_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367470">
            <a:off x="3067825" y="1122776"/>
            <a:ext cx="2638998" cy="373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g33cea336440_2_28"/>
          <p:cNvSpPr txBox="1"/>
          <p:nvPr/>
        </p:nvSpPr>
        <p:spPr>
          <a:xfrm>
            <a:off x="412075" y="1773375"/>
            <a:ext cx="2590200" cy="25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544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40"/>
              <a:buFont typeface="Raleway"/>
              <a:buChar char="●"/>
            </a:pPr>
            <a:r>
              <a:rPr lang="en" sz="184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Fire Station Visit</a:t>
            </a:r>
            <a:endParaRPr sz="184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544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40"/>
              <a:buFont typeface="Raleway"/>
              <a:buChar char="●"/>
            </a:pPr>
            <a:r>
              <a:rPr lang="en" sz="184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Coffee &amp; Tea Clubs</a:t>
            </a:r>
            <a:endParaRPr sz="1800">
              <a:solidFill>
                <a:schemeClr val="lt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3cea336440_2_2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1400"/>
              </a:spcBef>
              <a:spcAft>
                <a:spcPts val="400"/>
              </a:spcAft>
              <a:buNone/>
            </a:pPr>
            <a:r>
              <a:rPr lang="en"/>
              <a:t> Proposed Events</a:t>
            </a:r>
            <a:endParaRPr/>
          </a:p>
        </p:txBody>
      </p:sp>
      <p:sp>
        <p:nvSpPr>
          <p:cNvPr id="183" name="Google Shape;183;g33cea336440_2_2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184" name="Google Shape;184;g33cea336440_2_21"/>
          <p:cNvSpPr txBox="1"/>
          <p:nvPr>
            <p:ph idx="1" type="body"/>
          </p:nvPr>
        </p:nvSpPr>
        <p:spPr>
          <a:xfrm>
            <a:off x="311700" y="1068425"/>
            <a:ext cx="8520600" cy="3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</a:pPr>
            <a:r>
              <a:rPr b="1"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Community Events celebrating the local area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○"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History talk at Haling Grove (21 September)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○"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General History talk St Augustine's (22 March)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○"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Proposed trip in a police launch on the river Thames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○"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Proposed South End Croydon History Walk &amp; Talk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○"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Proposed Whitgift School visit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○"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Co-events </a:t>
            </a: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with</a:t>
            </a: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local institutions such as St Peters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○"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Delivering</a:t>
            </a: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free online webinars on how to create a website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○"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And others! 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1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85" name="Google Shape;185;g33cea336440_2_21"/>
          <p:cNvPicPr preferRelativeResize="0"/>
          <p:nvPr/>
        </p:nvPicPr>
        <p:blipFill rotWithShape="1">
          <a:blip r:embed="rId3">
            <a:alphaModFix/>
          </a:blip>
          <a:srcRect b="23477" l="0" r="0" t="0"/>
          <a:stretch/>
        </p:blipFill>
        <p:spPr>
          <a:xfrm>
            <a:off x="7791300" y="111050"/>
            <a:ext cx="1123250" cy="8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3cea336440_2_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1400"/>
              </a:spcBef>
              <a:spcAft>
                <a:spcPts val="400"/>
              </a:spcAft>
              <a:buNone/>
            </a:pPr>
            <a:r>
              <a:rPr lang="en"/>
              <a:t>Other opportunities to get involved</a:t>
            </a:r>
            <a:endParaRPr/>
          </a:p>
        </p:txBody>
      </p:sp>
      <p:sp>
        <p:nvSpPr>
          <p:cNvPr id="191" name="Google Shape;191;g33cea336440_2_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192" name="Google Shape;192;g33cea336440_2_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Help with the Police Ward Panel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Work with the Police on a Speed Watch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St Augustine's Church - Choir  &amp; Knitting Group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St Peter’s Church - Book Club, Gardeners or join the Choir or the Bell Ringers!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Volunteer at South Croydon Day Centre for the Elderly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Help with the Lloyd Park Park Run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Highlight  local common areas for planting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Donate plants and flowers for local parks 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●"/>
            </a:pPr>
            <a:r>
              <a:rPr lang="en" sz="16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Join a friends group - e.g Friends of Park Hill or Friends of Haling Grove </a:t>
            </a:r>
            <a:endParaRPr b="1"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93" name="Google Shape;193;g33cea336440_2_7"/>
          <p:cNvPicPr preferRelativeResize="0"/>
          <p:nvPr/>
        </p:nvPicPr>
        <p:blipFill rotWithShape="1">
          <a:blip r:embed="rId3">
            <a:alphaModFix/>
          </a:blip>
          <a:srcRect b="23477" l="0" r="0" t="0"/>
          <a:stretch/>
        </p:blipFill>
        <p:spPr>
          <a:xfrm>
            <a:off x="7791300" y="111050"/>
            <a:ext cx="1123250" cy="8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3c66ef71d3_0_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Activities and Events</a:t>
            </a:r>
            <a:endParaRPr/>
          </a:p>
        </p:txBody>
      </p:sp>
      <p:sp>
        <p:nvSpPr>
          <p:cNvPr id="199" name="Google Shape;199;g33c66ef71d3_0_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200" name="Google Shape;200;g33c66ef71d3_0_3"/>
          <p:cNvSpPr txBox="1"/>
          <p:nvPr>
            <p:ph idx="1" type="body"/>
          </p:nvPr>
        </p:nvSpPr>
        <p:spPr>
          <a:xfrm>
            <a:off x="311700" y="1330200"/>
            <a:ext cx="3654900" cy="36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91425" wrap="square" tIns="0">
            <a:normAutofit/>
          </a:bodyPr>
          <a:lstStyle/>
          <a:p>
            <a:pPr indent="-34544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40"/>
              <a:buFont typeface="Raleway"/>
              <a:buChar char="●"/>
            </a:pPr>
            <a:r>
              <a:rPr lang="en" sz="184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We carried out a FB poll with the following results</a:t>
            </a:r>
            <a:endParaRPr sz="184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544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40"/>
              <a:buFont typeface="Raleway"/>
              <a:buChar char="●"/>
            </a:pPr>
            <a:r>
              <a:rPr lang="en" sz="184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Other suggestions</a:t>
            </a:r>
            <a:endParaRPr sz="184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544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40"/>
              <a:buFont typeface="Raleway"/>
              <a:buChar char="○"/>
            </a:pPr>
            <a:r>
              <a:rPr lang="en" sz="184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Volunteering</a:t>
            </a:r>
            <a:endParaRPr sz="184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5440" lvl="1" marL="9144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40"/>
              <a:buFont typeface="Raleway"/>
              <a:buChar char="○"/>
            </a:pPr>
            <a:r>
              <a:rPr lang="en" sz="184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Ideas to support local schools &amp; businesses</a:t>
            </a:r>
            <a:endParaRPr sz="184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5440" lvl="1" marL="9144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840"/>
              <a:buFont typeface="Raleway"/>
              <a:buChar char="○"/>
            </a:pPr>
            <a:r>
              <a:rPr lang="en" sz="184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Items to discuss with the council</a:t>
            </a:r>
            <a:endParaRPr sz="184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01" name="Google Shape;201;g33c66ef71d3_0_3"/>
          <p:cNvPicPr preferRelativeResize="0"/>
          <p:nvPr/>
        </p:nvPicPr>
        <p:blipFill rotWithShape="1">
          <a:blip r:embed="rId3">
            <a:alphaModFix/>
          </a:blip>
          <a:srcRect b="23477" l="0" r="0" t="0"/>
          <a:stretch/>
        </p:blipFill>
        <p:spPr>
          <a:xfrm>
            <a:off x="7791300" y="111050"/>
            <a:ext cx="1123250" cy="85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g33c66ef71d3_0_3" title="Points scored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8775" y="1387100"/>
            <a:ext cx="4745775" cy="31648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Member Topics for Discussion</a:t>
            </a:r>
            <a:endParaRPr/>
          </a:p>
        </p:txBody>
      </p:sp>
      <p:sp>
        <p:nvSpPr>
          <p:cNvPr id="208" name="Google Shape;208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09" name="Google Shape;209;p8"/>
          <p:cNvSpPr txBox="1"/>
          <p:nvPr>
            <p:ph type="title"/>
          </p:nvPr>
        </p:nvSpPr>
        <p:spPr>
          <a:xfrm>
            <a:off x="480150" y="2808425"/>
            <a:ext cx="8183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148"/>
              <a:buNone/>
            </a:pPr>
            <a:r>
              <a:rPr lang="en" sz="2700">
                <a:solidFill>
                  <a:schemeClr val="lt1"/>
                </a:solidFill>
              </a:rPr>
              <a:t>José Sanchez Loureda</a:t>
            </a:r>
            <a:endParaRPr sz="2700">
              <a:solidFill>
                <a:schemeClr val="lt1"/>
              </a:solidFill>
            </a:endParaRPr>
          </a:p>
        </p:txBody>
      </p:sp>
      <p:pic>
        <p:nvPicPr>
          <p:cNvPr id="210" name="Google Shape;210;p8"/>
          <p:cNvPicPr preferRelativeResize="0"/>
          <p:nvPr/>
        </p:nvPicPr>
        <p:blipFill rotWithShape="1">
          <a:blip r:embed="rId3">
            <a:alphaModFix/>
          </a:blip>
          <a:srcRect b="23477" l="0" r="0" t="0"/>
          <a:stretch/>
        </p:blipFill>
        <p:spPr>
          <a:xfrm>
            <a:off x="7791300" y="111050"/>
            <a:ext cx="1123250" cy="8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571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"/>
              <a:t>New Committee Members / Volunteers</a:t>
            </a:r>
            <a:endParaRPr/>
          </a:p>
        </p:txBody>
      </p:sp>
      <p:sp>
        <p:nvSpPr>
          <p:cNvPr id="216" name="Google Shape;216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217" name="Google Shape;217;p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92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Raleway"/>
              <a:buChar char="●"/>
            </a:pPr>
            <a:r>
              <a:rPr lang="en" sz="1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Last call for any Members that would like to stand for the Committee, or join as volunteers to help us organise events</a:t>
            </a:r>
            <a:endParaRPr/>
          </a:p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925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</a:pPr>
            <a:r>
              <a:rPr lang="en" sz="1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If any Full Members here tonight who haven’t nominated themselves wants to do so for any position, please shout!</a:t>
            </a:r>
            <a:endParaRPr sz="1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Alternatively, let’s have an informal chat after the AGM in the pub :)</a:t>
            </a:r>
            <a:endParaRPr sz="1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45720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Note: O</a:t>
            </a:r>
            <a:r>
              <a:rPr lang="en" sz="19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nly Full Members and Business Members may now vote in the new committee. </a:t>
            </a:r>
            <a:endParaRPr sz="19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18" name="Google Shape;218;p9"/>
          <p:cNvPicPr preferRelativeResize="0"/>
          <p:nvPr/>
        </p:nvPicPr>
        <p:blipFill rotWithShape="1">
          <a:blip r:embed="rId3">
            <a:alphaModFix/>
          </a:blip>
          <a:srcRect b="23477" l="0" r="0" t="0"/>
          <a:stretch/>
        </p:blipFill>
        <p:spPr>
          <a:xfrm>
            <a:off x="7791300" y="111050"/>
            <a:ext cx="1123250" cy="8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Agenda</a:t>
            </a:r>
            <a:endParaRPr/>
          </a:p>
        </p:txBody>
      </p:sp>
      <p:graphicFrame>
        <p:nvGraphicFramePr>
          <p:cNvPr id="65" name="Google Shape;65;p2"/>
          <p:cNvGraphicFramePr/>
          <p:nvPr/>
        </p:nvGraphicFramePr>
        <p:xfrm>
          <a:off x="311676" y="1367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{3E134647-F704-4D81-9603-4A997BAA6DBF}</a:tableStyleId>
              </a:tblPr>
              <a:tblGrid>
                <a:gridCol w="1406450"/>
                <a:gridCol w="5789650"/>
                <a:gridCol w="1324525"/>
              </a:tblGrid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Time</a:t>
                      </a:r>
                      <a:endParaRPr sz="1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3500" marB="63500" marR="63500" marL="63500">
                    <a:solidFill>
                      <a:srgbClr val="FFE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Item</a:t>
                      </a:r>
                      <a:endParaRPr sz="1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3500" marB="63500" marR="63500" marL="63500">
                    <a:solidFill>
                      <a:srgbClr val="FFE5B5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Lead</a:t>
                      </a:r>
                      <a:endParaRPr sz="1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3500" marB="63500" marR="63500" marL="63500">
                    <a:solidFill>
                      <a:srgbClr val="FFE5B5"/>
                    </a:solidFill>
                  </a:tcPr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7:30 - 7:45</a:t>
                      </a:r>
                      <a:endParaRPr sz="1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Networking / last minute membership signups </a:t>
                      </a:r>
                      <a:endParaRPr sz="1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n/a</a:t>
                      </a:r>
                      <a:endParaRPr sz="1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3500" marB="63500" marR="63500" marL="6350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7:45 - 7:55</a:t>
                      </a:r>
                      <a:endParaRPr sz="1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Welcome &amp; Chairperson’s report</a:t>
                      </a:r>
                      <a:endParaRPr sz="1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José</a:t>
                      </a:r>
                      <a:endParaRPr sz="1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3500" marB="63500" marR="63500" marL="6350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7:55 – 8:00</a:t>
                      </a:r>
                      <a:endParaRPr sz="1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Treasurer’s presentation of accounts</a:t>
                      </a:r>
                      <a:endParaRPr sz="1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Josi</a:t>
                      </a:r>
                      <a:endParaRPr sz="1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3500" marB="63500" marR="63500" marL="6350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8:00 – 8:10</a:t>
                      </a:r>
                      <a:endParaRPr sz="1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Upcoming events and volunteering opportunities</a:t>
                      </a:r>
                      <a:endParaRPr sz="1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Bex</a:t>
                      </a:r>
                      <a:endParaRPr sz="1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3500" marB="63500" marR="63500" marL="6350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8:10 – 8:30</a:t>
                      </a:r>
                      <a:endParaRPr sz="1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Topics for discussion: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New committee member &amp; volunteers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Funding ideas discussion</a:t>
                      </a:r>
                      <a:endParaRPr/>
                    </a:p>
                    <a:p>
                      <a:pPr indent="-285750" lvl="0" marL="28575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•"/>
                      </a:pPr>
                      <a:r>
                        <a:rPr lang="en" sz="1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Road Safety &amp; Pollution around Aberdeen / Temple Road</a:t>
                      </a:r>
                      <a:endParaRPr sz="1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Various</a:t>
                      </a:r>
                      <a:endParaRPr sz="1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3500" marB="63500" marR="63500" marL="63500"/>
                </a:tc>
              </a:tr>
              <a:tr h="1778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8:30</a:t>
                      </a:r>
                      <a:endParaRPr sz="1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Closing Remarks</a:t>
                      </a:r>
                      <a:endParaRPr sz="1400" u="none" cap="none" strike="noStrike"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" sz="1400" u="none" cap="none" strike="noStrike"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José</a:t>
                      </a:r>
                      <a:endParaRPr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66" name="Google Shape;66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7" name="Google Shape;67;p2"/>
          <p:cNvPicPr preferRelativeResize="0"/>
          <p:nvPr/>
        </p:nvPicPr>
        <p:blipFill rotWithShape="1">
          <a:blip r:embed="rId3">
            <a:alphaModFix/>
          </a:blip>
          <a:srcRect b="23477" l="0" r="0" t="0"/>
          <a:stretch/>
        </p:blipFill>
        <p:spPr>
          <a:xfrm>
            <a:off x="7791300" y="111050"/>
            <a:ext cx="1123250" cy="8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"/>
          <p:cNvSpPr txBox="1"/>
          <p:nvPr>
            <p:ph type="title"/>
          </p:nvPr>
        </p:nvSpPr>
        <p:spPr>
          <a:xfrm>
            <a:off x="237575" y="243300"/>
            <a:ext cx="8740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/>
              <a:t>Funding Ideas Discussion</a:t>
            </a:r>
            <a:endParaRPr sz="2000"/>
          </a:p>
        </p:txBody>
      </p:sp>
      <p:sp>
        <p:nvSpPr>
          <p:cNvPr id="224" name="Google Shape;224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225" name="Google Shape;225;p10"/>
          <p:cNvSpPr txBox="1"/>
          <p:nvPr>
            <p:ph idx="1" type="body"/>
          </p:nvPr>
        </p:nvSpPr>
        <p:spPr>
          <a:xfrm>
            <a:off x="347525" y="7781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We can apply for funding from £300 to £20,000 to deliver a new or existing activity or to support our organisation to change and adapt to new and future challenges.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We can get funding for projects that’ll do at least one of these things: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AutoNum type="arabicPeriod"/>
            </a:pPr>
            <a:r>
              <a:rPr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bring people together to build strong relationships in and across communities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AutoNum type="arabicPeriod"/>
            </a:pPr>
            <a:r>
              <a:rPr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improve the places and spaces that matter to communities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AutoNum type="arabicPeriod"/>
            </a:pPr>
            <a:r>
              <a:rPr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help more people to reach their potential, by supporting them at the earliest possible stage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AutoNum type="arabicPeriod"/>
            </a:pPr>
            <a:r>
              <a:rPr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support people, communities and organisations facing more demands and challenges because of the cost-of-living crisis.</a:t>
            </a:r>
            <a:endParaRPr sz="12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1"/>
          <p:cNvSpPr txBox="1"/>
          <p:nvPr>
            <p:ph type="title"/>
          </p:nvPr>
        </p:nvSpPr>
        <p:spPr>
          <a:xfrm>
            <a:off x="237575" y="243300"/>
            <a:ext cx="8740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400"/>
              <a:t>Road Safety &amp; </a:t>
            </a:r>
            <a:r>
              <a:rPr lang="en" sz="2400"/>
              <a:t>Pollution</a:t>
            </a:r>
            <a:r>
              <a:rPr lang="en" sz="2400"/>
              <a:t> around Aberdeen / Temple Road</a:t>
            </a:r>
            <a:endParaRPr sz="2000"/>
          </a:p>
        </p:txBody>
      </p:sp>
      <p:sp>
        <p:nvSpPr>
          <p:cNvPr id="231" name="Google Shape;23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232" name="Google Shape;232;p11"/>
          <p:cNvSpPr txBox="1"/>
          <p:nvPr>
            <p:ph idx="1" type="body"/>
          </p:nvPr>
        </p:nvSpPr>
        <p:spPr>
          <a:xfrm>
            <a:off x="347525" y="778175"/>
            <a:ext cx="5296500" cy="39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None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Local </a:t>
            </a: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resident</a:t>
            </a: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and member Laura Sawyer has raised the issue of </a:t>
            </a: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road</a:t>
            </a: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safety around Aberdeen / Heathfield / St Peters Road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Excessive</a:t>
            </a: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 speeding in these side roads 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Large number of commercial vehicles / buses using them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Danger to local schools &amp; families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aleway"/>
              <a:buChar char="●"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Surface getting worn out 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>We are supporting Laura with a petition to get this heard at the Council, please lend us your support!</a:t>
            </a:r>
            <a:endParaRPr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Closing Remarks</a:t>
            </a:r>
            <a:endParaRPr/>
          </a:p>
        </p:txBody>
      </p:sp>
      <p:sp>
        <p:nvSpPr>
          <p:cNvPr id="238" name="Google Shape;238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39" name="Google Shape;239;p12"/>
          <p:cNvSpPr txBox="1"/>
          <p:nvPr>
            <p:ph type="title"/>
          </p:nvPr>
        </p:nvSpPr>
        <p:spPr>
          <a:xfrm>
            <a:off x="480150" y="2808425"/>
            <a:ext cx="8183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148"/>
              <a:buNone/>
            </a:pPr>
            <a:r>
              <a:rPr lang="en" sz="2700">
                <a:solidFill>
                  <a:schemeClr val="lt1"/>
                </a:solidFill>
              </a:rPr>
              <a:t>José Sanchez Loureda</a:t>
            </a:r>
            <a:endParaRPr sz="2700">
              <a:solidFill>
                <a:schemeClr val="lt1"/>
              </a:solidFill>
            </a:endParaRPr>
          </a:p>
        </p:txBody>
      </p:sp>
      <p:pic>
        <p:nvPicPr>
          <p:cNvPr id="240" name="Google Shape;240;p12"/>
          <p:cNvPicPr preferRelativeResize="0"/>
          <p:nvPr/>
        </p:nvPicPr>
        <p:blipFill rotWithShape="1">
          <a:blip r:embed="rId3">
            <a:alphaModFix/>
          </a:blip>
          <a:srcRect b="23477" l="0" r="0" t="0"/>
          <a:stretch/>
        </p:blipFill>
        <p:spPr>
          <a:xfrm>
            <a:off x="7791300" y="111050"/>
            <a:ext cx="1123250" cy="8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Closing thoughts</a:t>
            </a:r>
            <a:endParaRPr/>
          </a:p>
        </p:txBody>
      </p:sp>
      <p:sp>
        <p:nvSpPr>
          <p:cNvPr id="246" name="Google Shape;246;p1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247" name="Google Shape;247;p13"/>
          <p:cNvSpPr txBox="1"/>
          <p:nvPr>
            <p:ph idx="1" type="body"/>
          </p:nvPr>
        </p:nvSpPr>
        <p:spPr>
          <a:xfrm>
            <a:off x="459175" y="1205225"/>
            <a:ext cx="8373000" cy="37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Char char="●"/>
            </a:pPr>
            <a:r>
              <a:rPr lang="en"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 big thank you to everyone present tonight, especially those that have volunteered and contributed to our discussions</a:t>
            </a:r>
            <a:endParaRPr sz="2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Char char="●"/>
            </a:pPr>
            <a:r>
              <a:rPr lang="en"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We will be in touch with updates and will encourage further conversation on future activities</a:t>
            </a:r>
            <a:endParaRPr sz="2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aleway"/>
              <a:buChar char="●"/>
            </a:pPr>
            <a:r>
              <a:rPr lang="en"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With all your support and energy we look forward to working together for the benefit of the South Croydon community, and have fun doing so.</a:t>
            </a:r>
            <a:endParaRPr sz="2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556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2000"/>
              <a:buFont typeface="Raleway"/>
              <a:buChar char="●"/>
            </a:pPr>
            <a:r>
              <a:rPr lang="en" sz="2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If you are able to, please join us for a drink!</a:t>
            </a:r>
            <a:endParaRPr sz="20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48" name="Google Shape;248;p13"/>
          <p:cNvPicPr preferRelativeResize="0"/>
          <p:nvPr/>
        </p:nvPicPr>
        <p:blipFill rotWithShape="1">
          <a:blip r:embed="rId3">
            <a:alphaModFix/>
          </a:blip>
          <a:srcRect b="23477" l="0" r="0" t="0"/>
          <a:stretch/>
        </p:blipFill>
        <p:spPr>
          <a:xfrm>
            <a:off x="7791300" y="111050"/>
            <a:ext cx="1123250" cy="8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4"/>
          <p:cNvSpPr txBox="1"/>
          <p:nvPr>
            <p:ph type="title"/>
          </p:nvPr>
        </p:nvSpPr>
        <p:spPr>
          <a:xfrm>
            <a:off x="485875" y="18669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Close</a:t>
            </a:r>
            <a:endParaRPr/>
          </a:p>
        </p:txBody>
      </p:sp>
      <p:sp>
        <p:nvSpPr>
          <p:cNvPr id="254" name="Google Shape;254;p1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55" name="Google Shape;255;p14"/>
          <p:cNvSpPr txBox="1"/>
          <p:nvPr>
            <p:ph type="title"/>
          </p:nvPr>
        </p:nvSpPr>
        <p:spPr>
          <a:xfrm>
            <a:off x="480150" y="2808425"/>
            <a:ext cx="8183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148"/>
              <a:buNone/>
            </a:pPr>
            <a:r>
              <a:rPr lang="en" sz="2700">
                <a:solidFill>
                  <a:schemeClr val="lt1"/>
                </a:solidFill>
              </a:rPr>
              <a:t>You’re welcome to join us at the pub!</a:t>
            </a:r>
            <a:endParaRPr sz="2700">
              <a:solidFill>
                <a:schemeClr val="lt1"/>
              </a:solidFill>
            </a:endParaRPr>
          </a:p>
        </p:txBody>
      </p:sp>
      <p:pic>
        <p:nvPicPr>
          <p:cNvPr id="256" name="Google Shape;256;p14"/>
          <p:cNvPicPr preferRelativeResize="0"/>
          <p:nvPr/>
        </p:nvPicPr>
        <p:blipFill rotWithShape="1">
          <a:blip r:embed="rId3">
            <a:alphaModFix/>
          </a:blip>
          <a:srcRect b="23477" l="0" r="0" t="0"/>
          <a:stretch/>
        </p:blipFill>
        <p:spPr>
          <a:xfrm>
            <a:off x="3520836" y="93600"/>
            <a:ext cx="2113768" cy="161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Welcome &amp; Chairperson’s Report</a:t>
            </a:r>
            <a:endParaRPr/>
          </a:p>
        </p:txBody>
      </p:sp>
      <p:sp>
        <p:nvSpPr>
          <p:cNvPr id="73" name="Google Shape;73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74" name="Google Shape;74;p3"/>
          <p:cNvSpPr txBox="1"/>
          <p:nvPr>
            <p:ph type="title"/>
          </p:nvPr>
        </p:nvSpPr>
        <p:spPr>
          <a:xfrm>
            <a:off x="480150" y="2808425"/>
            <a:ext cx="8183700" cy="550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8148"/>
              <a:buNone/>
            </a:pPr>
            <a:r>
              <a:rPr lang="en" sz="2700">
                <a:solidFill>
                  <a:schemeClr val="lt1"/>
                </a:solidFill>
              </a:rPr>
              <a:t>José Sanchez Loureda</a:t>
            </a:r>
            <a:endParaRPr sz="2700">
              <a:solidFill>
                <a:schemeClr val="lt1"/>
              </a:solidFill>
            </a:endParaRPr>
          </a:p>
        </p:txBody>
      </p:sp>
      <p:pic>
        <p:nvPicPr>
          <p:cNvPr id="75" name="Google Shape;75;p3"/>
          <p:cNvPicPr preferRelativeResize="0"/>
          <p:nvPr/>
        </p:nvPicPr>
        <p:blipFill rotWithShape="1">
          <a:blip r:embed="rId3">
            <a:alphaModFix/>
          </a:blip>
          <a:srcRect b="23477" l="0" r="0" t="0"/>
          <a:stretch/>
        </p:blipFill>
        <p:spPr>
          <a:xfrm>
            <a:off x="7791300" y="111050"/>
            <a:ext cx="1123250" cy="8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/>
              <a:t>Welcome to our 2025 AGM</a:t>
            </a:r>
            <a:endParaRPr/>
          </a:p>
        </p:txBody>
      </p:sp>
      <p:sp>
        <p:nvSpPr>
          <p:cNvPr id="81" name="Google Shape;8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82" name="Google Shape;8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We’re delighted to have you with us today as we celebrate our achievements, share new developments, and set a vision for the future. We appreciate your time and look forward to your active participation.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Housekeeping Notes:</a:t>
            </a:r>
            <a:endParaRPr b="1"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b="1"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Mobile Devices:</a:t>
            </a: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Please switch your phones to silent to avoid disruptions.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b="1"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Emergency Procedures:</a:t>
            </a: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In the event of an alarm, please follow staff instructions and proceed calmly to the nearest exit.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</a:pPr>
            <a:r>
              <a:rPr b="1"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Member Topics for Discussion:</a:t>
            </a: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There will be a dedicated section to discuss member led topics and Q&amp;A. We value your insights - feel free to speak up.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b="1"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Thank you for joining us. Let’s make this AGM both collaborative and inspiring!</a:t>
            </a:r>
            <a:endParaRPr b="1"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83" name="Google Shape;83;p4"/>
          <p:cNvPicPr preferRelativeResize="0"/>
          <p:nvPr/>
        </p:nvPicPr>
        <p:blipFill rotWithShape="1">
          <a:blip r:embed="rId3">
            <a:alphaModFix/>
          </a:blip>
          <a:srcRect b="23477" l="0" r="0" t="0"/>
          <a:stretch/>
        </p:blipFill>
        <p:spPr>
          <a:xfrm>
            <a:off x="7791300" y="111050"/>
            <a:ext cx="1123250" cy="8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3bb4ab07f3_0_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1400"/>
              </a:spcBef>
              <a:spcAft>
                <a:spcPts val="400"/>
              </a:spcAft>
              <a:buNone/>
            </a:pPr>
            <a:r>
              <a:rPr lang="en"/>
              <a:t>Reflections on the Past Year</a:t>
            </a:r>
            <a:endParaRPr/>
          </a:p>
        </p:txBody>
      </p:sp>
      <p:sp>
        <p:nvSpPr>
          <p:cNvPr id="89" name="Google Shape;89;g33bb4ab07f3_0_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90" name="Google Shape;90;g33bb4ab07f3_0_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●"/>
            </a:pPr>
            <a:r>
              <a:rPr b="1"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Growth &amp; Engagement</a:t>
            </a:r>
            <a:endParaRPr b="1"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○"/>
            </a:pP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Increase in membership, both </a:t>
            </a: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individual</a:t>
            </a: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and business members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○"/>
            </a:pP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Heartfelt thanks to our dedicated volunteers and members</a:t>
            </a:r>
            <a:endParaRPr sz="16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●"/>
            </a:pPr>
            <a:r>
              <a:rPr b="1"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Community Outreach</a:t>
            </a:r>
            <a:endParaRPr b="1"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○"/>
            </a:pP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Successful local community gatherings 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○"/>
            </a:pP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Supporting local members with planning and council matters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○"/>
            </a:pP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Progress with the local council on the community noticeboard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○"/>
            </a:pP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South Cronx newsletter highlighting local events and news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●"/>
            </a:pPr>
            <a:r>
              <a:rPr b="1"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Online Presence</a:t>
            </a:r>
            <a:endParaRPr b="1"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○"/>
            </a:pP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Updated website and improved communication channels to keep everyone informed (e.g., newsletter sign-ups, social media).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1" name="Google Shape;91;g33bb4ab07f3_0_2"/>
          <p:cNvPicPr preferRelativeResize="0"/>
          <p:nvPr/>
        </p:nvPicPr>
        <p:blipFill rotWithShape="1">
          <a:blip r:embed="rId3">
            <a:alphaModFix/>
          </a:blip>
          <a:srcRect b="23477" l="0" r="0" t="0"/>
          <a:stretch/>
        </p:blipFill>
        <p:spPr>
          <a:xfrm>
            <a:off x="7791300" y="111050"/>
            <a:ext cx="1123250" cy="8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3cea336440_0_0"/>
          <p:cNvSpPr txBox="1"/>
          <p:nvPr>
            <p:ph type="title"/>
          </p:nvPr>
        </p:nvSpPr>
        <p:spPr>
          <a:xfrm>
            <a:off x="311700" y="129900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1400"/>
              </a:spcBef>
              <a:spcAft>
                <a:spcPts val="400"/>
              </a:spcAft>
              <a:buNone/>
            </a:pPr>
            <a:r>
              <a:rPr lang="en"/>
              <a:t>Impact</a:t>
            </a:r>
            <a:endParaRPr/>
          </a:p>
        </p:txBody>
      </p:sp>
      <p:sp>
        <p:nvSpPr>
          <p:cNvPr id="97" name="Google Shape;97;g33cea336440_0_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98" name="Google Shape;98;g33cea336440_0_0"/>
          <p:cNvSpPr txBox="1"/>
          <p:nvPr>
            <p:ph idx="1" type="body"/>
          </p:nvPr>
        </p:nvSpPr>
        <p:spPr>
          <a:xfrm>
            <a:off x="342750" y="7533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Memberships</a:t>
            </a:r>
            <a:endParaRPr b="1"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●"/>
            </a:pP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We have grown individual membership from 0 to 32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●"/>
            </a:pP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We launched a new business membership, and are encouraged by the reception we have received, signing up 8 new members in the last 9 months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Impact - </a:t>
            </a: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We have continued to grow our social reach and impact (last 90 days):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●"/>
            </a:pP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Facebook: Over 115k views, and 10k engagement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●"/>
            </a:pP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Instagram: 7,000 views, over 1,700 accounts reached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●"/>
            </a:pP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Web: 1,100 views and over 200 unique visitors</a:t>
            </a:r>
            <a:endParaRPr b="1"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9" name="Google Shape;99;g33cea336440_0_0"/>
          <p:cNvPicPr preferRelativeResize="0"/>
          <p:nvPr/>
        </p:nvPicPr>
        <p:blipFill rotWithShape="1">
          <a:blip r:embed="rId3">
            <a:alphaModFix/>
          </a:blip>
          <a:srcRect b="23477" l="0" r="0" t="0"/>
          <a:stretch/>
        </p:blipFill>
        <p:spPr>
          <a:xfrm>
            <a:off x="7791300" y="111050"/>
            <a:ext cx="1123250" cy="85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g33cea336440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762" y="3846949"/>
            <a:ext cx="1054100" cy="87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g33cea336440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1955" y="3846949"/>
            <a:ext cx="1054100" cy="874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g33cea336440_0_0"/>
          <p:cNvPicPr preferRelativeResize="0"/>
          <p:nvPr/>
        </p:nvPicPr>
        <p:blipFill rotWithShape="1">
          <a:blip r:embed="rId6">
            <a:alphaModFix/>
          </a:blip>
          <a:srcRect b="0" l="17438" r="17832" t="0"/>
          <a:stretch/>
        </p:blipFill>
        <p:spPr>
          <a:xfrm>
            <a:off x="2441147" y="3846949"/>
            <a:ext cx="682363" cy="87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g33cea336440_0_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228602" y="3846949"/>
            <a:ext cx="1055792" cy="87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33cea336440_0_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389485" y="3846949"/>
            <a:ext cx="1055800" cy="876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33cea336440_0_0"/>
          <p:cNvPicPr preferRelativeResize="0"/>
          <p:nvPr/>
        </p:nvPicPr>
        <p:blipFill rotWithShape="1">
          <a:blip r:embed="rId9">
            <a:alphaModFix/>
          </a:blip>
          <a:srcRect b="17715" l="0" r="0" t="0"/>
          <a:stretch/>
        </p:blipFill>
        <p:spPr>
          <a:xfrm>
            <a:off x="5550377" y="3846949"/>
            <a:ext cx="783432" cy="85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33cea336440_0_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77475" y="3962625"/>
            <a:ext cx="1757425" cy="702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g33cea336440_0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438901" y="3846949"/>
            <a:ext cx="763512" cy="854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bb4ab07f3_0_1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1400"/>
              </a:spcBef>
              <a:spcAft>
                <a:spcPts val="400"/>
              </a:spcAft>
              <a:buNone/>
            </a:pPr>
            <a:r>
              <a:rPr lang="en"/>
              <a:t> Events &amp; Accomplishments</a:t>
            </a:r>
            <a:endParaRPr/>
          </a:p>
        </p:txBody>
      </p:sp>
      <p:sp>
        <p:nvSpPr>
          <p:cNvPr id="113" name="Google Shape;113;g33bb4ab07f3_0_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114" name="Google Shape;114;g33bb4ab07f3_0_10"/>
          <p:cNvSpPr txBox="1"/>
          <p:nvPr>
            <p:ph idx="1" type="body"/>
          </p:nvPr>
        </p:nvSpPr>
        <p:spPr>
          <a:xfrm>
            <a:off x="311700" y="1068425"/>
            <a:ext cx="8520600" cy="3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Environmental Initiatives</a:t>
            </a: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Regular litter picks and awareness campaigns to keep </a:t>
            </a:r>
            <a:b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</a:b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South Croydon tidy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</a:pPr>
            <a:r>
              <a:rPr b="1"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Community Events celebrating the local area</a:t>
            </a:r>
            <a:endParaRPr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○"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Family visits organised to the Croydon Fire Station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○"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Tour of the bells at St Peter’s Church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</a:pPr>
            <a:r>
              <a:rPr b="1"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Planning and </a:t>
            </a:r>
            <a:r>
              <a:rPr b="1"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Council</a:t>
            </a:r>
            <a:r>
              <a:rPr b="1"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Matters</a:t>
            </a: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○"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Supported members with planning requests in </a:t>
            </a: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collaboration</a:t>
            </a: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with the </a:t>
            </a: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Council (objecting to further HMOs, road safety [more details later])</a:t>
            </a: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5" name="Google Shape;115;g33bb4ab07f3_0_10"/>
          <p:cNvPicPr preferRelativeResize="0"/>
          <p:nvPr/>
        </p:nvPicPr>
        <p:blipFill rotWithShape="1">
          <a:blip r:embed="rId3">
            <a:alphaModFix/>
          </a:blip>
          <a:srcRect b="23477" l="0" r="0" t="0"/>
          <a:stretch/>
        </p:blipFill>
        <p:spPr>
          <a:xfrm>
            <a:off x="7791300" y="111050"/>
            <a:ext cx="1123250" cy="8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3c66ef71d3_0_1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1400"/>
              </a:spcBef>
              <a:spcAft>
                <a:spcPts val="400"/>
              </a:spcAft>
              <a:buNone/>
            </a:pPr>
            <a:r>
              <a:rPr lang="en"/>
              <a:t> Fundraising</a:t>
            </a:r>
            <a:endParaRPr/>
          </a:p>
        </p:txBody>
      </p:sp>
      <p:sp>
        <p:nvSpPr>
          <p:cNvPr id="121" name="Google Shape;121;g33c66ef71d3_0_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122" name="Google Shape;122;g33c66ef71d3_0_12"/>
          <p:cNvSpPr txBox="1"/>
          <p:nvPr>
            <p:ph idx="1" type="body"/>
          </p:nvPr>
        </p:nvSpPr>
        <p:spPr>
          <a:xfrm>
            <a:off x="311700" y="1152475"/>
            <a:ext cx="6022500" cy="35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</a:pPr>
            <a:r>
              <a:rPr b="1"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Community Noticeboard fundraiser</a:t>
            </a: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Crowdfunding </a:t>
            </a: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initiative</a:t>
            </a: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has so far raised £372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○"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 discussion with businesses to provide further donations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○"/>
            </a:pP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Ready now to submit planning consent after discussion with local </a:t>
            </a: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councillors</a:t>
            </a: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and </a:t>
            </a: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planning</a:t>
            </a:r>
            <a:r>
              <a:rPr lang="en" sz="1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team</a:t>
            </a:r>
            <a:endParaRPr sz="18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</a:pPr>
            <a:r>
              <a:rPr b="1"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Other sources</a:t>
            </a: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619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Font typeface="Raleway"/>
              <a:buChar char="○"/>
            </a:pP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 further two submissions planned to grant giving bodies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aleway"/>
              <a:buChar char="●"/>
            </a:pPr>
            <a:r>
              <a:rPr b="1" lang="en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More to be done, let’s discuss fundraising ideas!</a:t>
            </a:r>
            <a:endParaRPr b="1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23" name="Google Shape;123;g33c66ef71d3_0_12"/>
          <p:cNvPicPr preferRelativeResize="0"/>
          <p:nvPr/>
        </p:nvPicPr>
        <p:blipFill rotWithShape="1">
          <a:blip r:embed="rId3">
            <a:alphaModFix/>
          </a:blip>
          <a:srcRect b="23477" l="0" r="0" t="0"/>
          <a:stretch/>
        </p:blipFill>
        <p:spPr>
          <a:xfrm>
            <a:off x="7791300" y="111050"/>
            <a:ext cx="1123250" cy="85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33c66ef71d3_0_12"/>
          <p:cNvPicPr preferRelativeResize="0"/>
          <p:nvPr/>
        </p:nvPicPr>
        <p:blipFill rotWithShape="1">
          <a:blip r:embed="rId4">
            <a:alphaModFix/>
          </a:blip>
          <a:srcRect b="1593" l="13803" r="12341" t="1214"/>
          <a:stretch/>
        </p:blipFill>
        <p:spPr>
          <a:xfrm>
            <a:off x="6304700" y="1493038"/>
            <a:ext cx="2609850" cy="21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d8a58dfcd_0_0"/>
          <p:cNvSpPr txBox="1"/>
          <p:nvPr>
            <p:ph type="title"/>
          </p:nvPr>
        </p:nvSpPr>
        <p:spPr>
          <a:xfrm>
            <a:off x="311700" y="317413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1400"/>
              </a:spcBef>
              <a:spcAft>
                <a:spcPts val="400"/>
              </a:spcAft>
              <a:buNone/>
            </a:pPr>
            <a:r>
              <a:rPr lang="en"/>
              <a:t>Vision for 2025</a:t>
            </a:r>
            <a:endParaRPr/>
          </a:p>
        </p:txBody>
      </p:sp>
      <p:sp>
        <p:nvSpPr>
          <p:cNvPr id="130" name="Google Shape;130;g33d8a58dfcd_0_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131" name="Google Shape;131;g33d8a58dfcd_0_0"/>
          <p:cNvSpPr txBox="1"/>
          <p:nvPr>
            <p:ph idx="1" type="body"/>
          </p:nvPr>
        </p:nvSpPr>
        <p:spPr>
          <a:xfrm>
            <a:off x="311700" y="1062451"/>
            <a:ext cx="8520600" cy="3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●"/>
            </a:pPr>
            <a:r>
              <a:rPr b="1"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Growth &amp; Engagement</a:t>
            </a:r>
            <a:endParaRPr b="1"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Raleway"/>
              <a:buChar char="○"/>
            </a:pP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Continue to </a:t>
            </a: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increase</a:t>
            </a: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volunteers and members, </a:t>
            </a: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strengthening</a:t>
            </a: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community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○"/>
            </a:pP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Engage further into the South Croydon business community &amp; schools 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●"/>
            </a:pPr>
            <a:r>
              <a:rPr b="1"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Community Outreach</a:t>
            </a:r>
            <a:endParaRPr b="1"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○"/>
            </a:pP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Increase the reach, scale and variety of our events</a:t>
            </a: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○"/>
            </a:pP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Grow as a trusted partner to support local members with the Council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○"/>
            </a:pP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Successfully install and commission the community noticeboard!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○"/>
            </a:pP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Aspirationally, </a:t>
            </a: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secure</a:t>
            </a: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 additional funding from granting bodies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●"/>
            </a:pPr>
            <a:r>
              <a:rPr b="1"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Online Presence</a:t>
            </a:r>
            <a:endParaRPr b="1"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○"/>
            </a:pP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Continue </a:t>
            </a: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celebrating and advocating for local issues online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aleway"/>
              <a:buChar char="○"/>
            </a:pPr>
            <a:r>
              <a:rPr lang="en" sz="17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Convert more online followers and web visitors to members</a:t>
            </a:r>
            <a:endParaRPr sz="170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32" name="Google Shape;132;g33d8a58dfcd_0_0"/>
          <p:cNvPicPr preferRelativeResize="0"/>
          <p:nvPr/>
        </p:nvPicPr>
        <p:blipFill rotWithShape="1">
          <a:blip r:embed="rId3">
            <a:alphaModFix/>
          </a:blip>
          <a:srcRect b="23477" l="0" r="0" t="0"/>
          <a:stretch/>
        </p:blipFill>
        <p:spPr>
          <a:xfrm>
            <a:off x="7791300" y="111050"/>
            <a:ext cx="1123250" cy="85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